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3"/>
  </p:sldMasterIdLst>
  <p:notesMasterIdLst>
    <p:notesMasterId r:id="rId5"/>
  </p:notesMasterIdLst>
  <p:handoutMasterIdLst>
    <p:handoutMasterId r:id="rId6"/>
  </p:handoutMasterIdLst>
  <p:sldIdLst>
    <p:sldId id="290" r:id="rId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3C9"/>
    <a:srgbClr val="A3C19A"/>
    <a:srgbClr val="D69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7657" autoAdjust="0"/>
  </p:normalViewPr>
  <p:slideViewPr>
    <p:cSldViewPr snapToGrid="0" snapToObjects="1">
      <p:cViewPr varScale="1">
        <p:scale>
          <a:sx n="96" d="100"/>
          <a:sy n="96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E72C15-6BD9-4331-BC78-6E22C97228A9}" type="datetime1">
              <a:rPr lang="en-US"/>
              <a:pPr>
                <a:defRPr/>
              </a:pPr>
              <a:t>3/29/2021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75A102-C37C-498C-98C3-9E2E110A595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0287481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66C29C-93E6-4D3A-A6F3-E239B952DC51}" type="datetime1">
              <a:rPr lang="en-US"/>
              <a:pPr>
                <a:defRPr/>
              </a:pPr>
              <a:t>3/29/2021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178512-7E17-4DCD-9295-AD0DE8A1809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989911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1013"/>
          </a:p>
        </p:txBody>
      </p:sp>
      <p:sp>
        <p:nvSpPr>
          <p:cNvPr id="21" name="Rectangle 20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87463"/>
            <a:ext cx="2109788" cy="3856037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noProof="1"/>
          </a:p>
        </p:txBody>
      </p:sp>
      <p:grpSp>
        <p:nvGrpSpPr>
          <p:cNvPr id="22" name="Group 6"/>
          <p:cNvGrpSpPr>
            <a:grpSpLocks/>
          </p:cNvGrpSpPr>
          <p:nvPr userDrawn="1"/>
        </p:nvGrpSpPr>
        <p:grpSpPr bwMode="auto">
          <a:xfrm>
            <a:off x="1150938" y="1751013"/>
            <a:ext cx="55562" cy="144462"/>
            <a:chOff x="7784772" y="2949574"/>
            <a:chExt cx="372129" cy="965822"/>
          </a:xfrm>
        </p:grpSpPr>
        <p:sp>
          <p:nvSpPr>
            <p:cNvPr id="23" name="Oval 2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2949574"/>
              <a:ext cx="372129" cy="3714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/>
            </a:p>
          </p:txBody>
        </p:sp>
        <p:sp>
          <p:nvSpPr>
            <p:cNvPr id="24" name="Oval 2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3543928"/>
              <a:ext cx="372129" cy="3714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/>
            </a:p>
          </p:txBody>
        </p:sp>
      </p:grpSp>
      <p:grpSp>
        <p:nvGrpSpPr>
          <p:cNvPr id="25" name="Group 10"/>
          <p:cNvGrpSpPr>
            <a:grpSpLocks/>
          </p:cNvGrpSpPr>
          <p:nvPr userDrawn="1"/>
        </p:nvGrpSpPr>
        <p:grpSpPr bwMode="auto">
          <a:xfrm>
            <a:off x="2244725" y="328613"/>
            <a:ext cx="66675" cy="174625"/>
            <a:chOff x="7784772" y="2949574"/>
            <a:chExt cx="372129" cy="965822"/>
          </a:xfrm>
        </p:grpSpPr>
        <p:sp>
          <p:nvSpPr>
            <p:cNvPr id="26" name="Oval 2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2949574"/>
              <a:ext cx="372129" cy="3687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/>
            </a:p>
          </p:txBody>
        </p:sp>
        <p:sp>
          <p:nvSpPr>
            <p:cNvPr id="27" name="Oval 2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3546628"/>
              <a:ext cx="372129" cy="3687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/>
            </a:p>
          </p:txBody>
        </p:sp>
      </p:grpSp>
      <p:pic>
        <p:nvPicPr>
          <p:cNvPr id="28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725" y="225425"/>
            <a:ext cx="2841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988" y="4686300"/>
            <a:ext cx="1222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981" y="1666212"/>
            <a:ext cx="1110014" cy="53143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>
              <a:spcBef>
                <a:spcPts val="0"/>
              </a:spcBef>
              <a:defRPr lang="pt-PT" sz="1800" b="1" dirty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3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981" y="2080821"/>
            <a:ext cx="1068080" cy="53143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pt-PT" sz="1425" b="0" dirty="0"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4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40933" y="237296"/>
            <a:ext cx="4948122" cy="62324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200" b="0" kern="0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5" name="Picture Placeholder 4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225028"/>
            <a:ext cx="2108597" cy="1308497"/>
          </a:xfrm>
          <a:prstGeom prst="rect">
            <a:avLst/>
          </a:prstGeo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7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28995" y="1989597"/>
            <a:ext cx="854411" cy="44529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8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13604" y="1663158"/>
            <a:ext cx="856109" cy="3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9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28995" y="2904769"/>
            <a:ext cx="854411" cy="44529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0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13604" y="2584878"/>
            <a:ext cx="856109" cy="3263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1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9810" y="3611022"/>
            <a:ext cx="854411" cy="17950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2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15135" y="3493433"/>
            <a:ext cx="856109" cy="201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3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9810" y="3936024"/>
            <a:ext cx="854411" cy="17950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4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15135" y="3809149"/>
            <a:ext cx="856109" cy="201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5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2758" y="4119999"/>
            <a:ext cx="1921944" cy="3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6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96622" y="1135767"/>
            <a:ext cx="3273377" cy="3770437"/>
          </a:xfrm>
          <a:prstGeom prst="rect">
            <a:avLst/>
          </a:prstGeom>
          <a:noFill/>
        </p:spPr>
        <p:txBody>
          <a:bodyPr vert="horz" wrap="square" lIns="108000" rtlCol="0" anchor="t" anchorCtr="0">
            <a:noAutofit/>
          </a:bodyPr>
          <a:lstStyle>
            <a:lvl1pPr>
              <a:spcBef>
                <a:spcPts val="0"/>
              </a:spcBef>
              <a:defRPr lang="pt-PT" sz="1013" kern="110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7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96175" y="1080435"/>
            <a:ext cx="3086100" cy="2654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1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9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96175" y="4273692"/>
            <a:ext cx="3086100" cy="2654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1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60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85459" y="4529533"/>
            <a:ext cx="3096816" cy="388382"/>
          </a:xfrm>
          <a:prstGeom prst="rect">
            <a:avLst/>
          </a:prstGeom>
          <a:noFill/>
        </p:spPr>
        <p:txBody>
          <a:bodyPr wrap="square" lIns="1080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6" name="Text Placeholder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96175" y="1336277"/>
            <a:ext cx="3086100" cy="2686050"/>
          </a:xfrm>
          <a:prstGeom prst="rect">
            <a:avLst/>
          </a:prstGeom>
        </p:spPr>
        <p:txBody>
          <a:bodyPr numCol="2"/>
          <a:lstStyle>
            <a:lvl1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948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1013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87463"/>
            <a:ext cx="2109788" cy="3856037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noProof="1">
              <a:solidFill>
                <a:srgbClr val="FFFFFF"/>
              </a:solidFill>
            </a:endParaRPr>
          </a:p>
        </p:txBody>
      </p:sp>
      <p:grpSp>
        <p:nvGrpSpPr>
          <p:cNvPr id="22" name="Group 6"/>
          <p:cNvGrpSpPr>
            <a:grpSpLocks/>
          </p:cNvGrpSpPr>
          <p:nvPr userDrawn="1"/>
        </p:nvGrpSpPr>
        <p:grpSpPr bwMode="auto">
          <a:xfrm>
            <a:off x="1150938" y="1751013"/>
            <a:ext cx="55562" cy="144462"/>
            <a:chOff x="7784772" y="2949574"/>
            <a:chExt cx="372129" cy="965822"/>
          </a:xfrm>
        </p:grpSpPr>
        <p:sp>
          <p:nvSpPr>
            <p:cNvPr id="23" name="Oval 2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2949574"/>
              <a:ext cx="372129" cy="3714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>
                <a:solidFill>
                  <a:srgbClr val="FFFFFF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3543928"/>
              <a:ext cx="372129" cy="3714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10"/>
          <p:cNvGrpSpPr>
            <a:grpSpLocks/>
          </p:cNvGrpSpPr>
          <p:nvPr userDrawn="1"/>
        </p:nvGrpSpPr>
        <p:grpSpPr bwMode="auto">
          <a:xfrm>
            <a:off x="2244725" y="328613"/>
            <a:ext cx="66675" cy="174625"/>
            <a:chOff x="7784772" y="2949574"/>
            <a:chExt cx="372129" cy="965822"/>
          </a:xfrm>
        </p:grpSpPr>
        <p:sp>
          <p:nvSpPr>
            <p:cNvPr id="26" name="Oval 2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2949574"/>
              <a:ext cx="372129" cy="3687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>
                <a:solidFill>
                  <a:srgbClr val="FFFFFF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3546628"/>
              <a:ext cx="372129" cy="3687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>
                <a:solidFill>
                  <a:srgbClr val="FFFFFF"/>
                </a:solidFill>
              </a:endParaRPr>
            </a:p>
          </p:txBody>
        </p:sp>
      </p:grpSp>
      <p:pic>
        <p:nvPicPr>
          <p:cNvPr id="28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725" y="225425"/>
            <a:ext cx="2841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988" y="4686300"/>
            <a:ext cx="1222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981" y="1666212"/>
            <a:ext cx="1110014" cy="53143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>
              <a:spcBef>
                <a:spcPts val="0"/>
              </a:spcBef>
              <a:defRPr lang="pt-PT" sz="1800" b="1" dirty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3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981" y="2080821"/>
            <a:ext cx="1068080" cy="53143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pt-PT" sz="1425" b="0" dirty="0"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4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40933" y="237296"/>
            <a:ext cx="4948122" cy="62324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200" b="0" kern="0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5" name="Picture Placeholder 4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225028"/>
            <a:ext cx="2108597" cy="1308497"/>
          </a:xfrm>
          <a:prstGeom prst="rect">
            <a:avLst/>
          </a:prstGeo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7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28995" y="1989597"/>
            <a:ext cx="854411" cy="44529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8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13604" y="1663158"/>
            <a:ext cx="856109" cy="3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9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28995" y="2904769"/>
            <a:ext cx="854411" cy="44529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0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13604" y="2584878"/>
            <a:ext cx="856109" cy="3263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1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9810" y="3611022"/>
            <a:ext cx="854411" cy="17950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2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15135" y="3493433"/>
            <a:ext cx="856109" cy="201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3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9810" y="3936024"/>
            <a:ext cx="854411" cy="17950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4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15135" y="3809149"/>
            <a:ext cx="856109" cy="201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5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2758" y="4119999"/>
            <a:ext cx="1921944" cy="3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6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96622" y="1135767"/>
            <a:ext cx="3273377" cy="3770437"/>
          </a:xfrm>
          <a:prstGeom prst="rect">
            <a:avLst/>
          </a:prstGeom>
          <a:noFill/>
        </p:spPr>
        <p:txBody>
          <a:bodyPr vert="horz" wrap="square" lIns="108000" rtlCol="0" anchor="t" anchorCtr="0">
            <a:noAutofit/>
          </a:bodyPr>
          <a:lstStyle>
            <a:lvl1pPr>
              <a:spcBef>
                <a:spcPts val="0"/>
              </a:spcBef>
              <a:defRPr lang="pt-PT" sz="1013" kern="110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7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96175" y="1080435"/>
            <a:ext cx="3086100" cy="2654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1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9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96175" y="4273692"/>
            <a:ext cx="3086100" cy="2654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1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60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85459" y="4529533"/>
            <a:ext cx="3096816" cy="388382"/>
          </a:xfrm>
          <a:prstGeom prst="rect">
            <a:avLst/>
          </a:prstGeom>
          <a:noFill/>
        </p:spPr>
        <p:txBody>
          <a:bodyPr wrap="square" lIns="1080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6" name="Text Placeholder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96175" y="1336277"/>
            <a:ext cx="3086100" cy="2686050"/>
          </a:xfrm>
          <a:prstGeom prst="rect">
            <a:avLst/>
          </a:prstGeom>
        </p:spPr>
        <p:txBody>
          <a:bodyPr numCol="2"/>
          <a:lstStyle>
            <a:lvl1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081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6950" y="431800"/>
            <a:ext cx="78327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TÍTULO SEPARADOR SUBTÍTULO SEPARADOR</a:t>
            </a:r>
            <a:endParaRPr lang="pt-PT" altLang="pt-PT" smtClean="0"/>
          </a:p>
        </p:txBody>
      </p:sp>
      <p:pic>
        <p:nvPicPr>
          <p:cNvPr id="102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317500"/>
            <a:ext cx="5365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317500"/>
            <a:ext cx="5365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51" r:id="rId2"/>
  </p:sldLayoutIdLst>
  <p:hf sldNum="0" hd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lang="en-US" sz="1300" b="1" kern="1200">
          <a:solidFill>
            <a:srgbClr val="BDB9BB"/>
          </a:solidFill>
          <a:latin typeface="+mn-lt"/>
          <a:ea typeface="+mn-ea"/>
          <a:cs typeface="+mn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defRPr lang="en-US" sz="900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lang="en-US" sz="9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lang="en-US" sz="900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lang="en-US" sz="900" kern="1200" dirty="0">
          <a:solidFill>
            <a:schemeClr val="tx1"/>
          </a:solidFill>
          <a:latin typeface="+mj-lt"/>
          <a:ea typeface="+mn-ea"/>
          <a:cs typeface="+mn-cs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lang="pt-PT" sz="9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25193" y="1678255"/>
            <a:ext cx="1281112" cy="53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8" eaLnBrk="1" hangingPunct="1">
              <a:lnSpc>
                <a:spcPts val="1863"/>
              </a:lnSpc>
              <a:spcBef>
                <a:spcPct val="0"/>
              </a:spcBef>
            </a:pPr>
            <a:r>
              <a:rPr altLang="pt-PT" noProof="1" smtClean="0">
                <a:latin typeface="Calibri" panose="020F0502020204030204" pitchFamily="34" charset="0"/>
                <a:cs typeface="Calibri" panose="020F0502020204030204" pitchFamily="34" charset="0"/>
              </a:rPr>
              <a:t>Zara </a:t>
            </a:r>
          </a:p>
          <a:p>
            <a:pPr marL="26988" eaLnBrk="1" hangingPunct="1">
              <a:lnSpc>
                <a:spcPts val="1863"/>
              </a:lnSpc>
              <a:spcBef>
                <a:spcPct val="0"/>
              </a:spcBef>
            </a:pPr>
            <a:r>
              <a:rPr altLang="pt-PT" noProof="1" smtClean="0">
                <a:latin typeface="Calibri" panose="020F0502020204030204" pitchFamily="34" charset="0"/>
                <a:cs typeface="Calibri" panose="020F0502020204030204" pitchFamily="34" charset="0"/>
              </a:rPr>
              <a:t>Jamal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230" y="2157568"/>
            <a:ext cx="1454150" cy="530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Sócia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41562" y="236538"/>
            <a:ext cx="6232131" cy="623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/>
              <a:t>Zara </a:t>
            </a:r>
            <a:r>
              <a:rPr b="1" dirty="0" smtClean="0"/>
              <a:t>Jamal, </a:t>
            </a:r>
            <a:r>
              <a:rPr dirty="0" smtClean="0"/>
              <a:t>sócia </a:t>
            </a:r>
            <a:r>
              <a:rPr dirty="0"/>
              <a:t>da </a:t>
            </a:r>
            <a:r>
              <a:rPr lang="en-US" dirty="0"/>
              <a:t>JLA </a:t>
            </a:r>
            <a:r>
              <a:rPr lang="en-US" dirty="0" smtClean="0"/>
              <a:t>Advogados em </a:t>
            </a:r>
            <a:r>
              <a:rPr lang="en-US" dirty="0" err="1" smtClean="0"/>
              <a:t>Moçambique</a:t>
            </a:r>
            <a:r>
              <a:rPr lang="en-US" dirty="0" smtClean="0"/>
              <a:t> e da </a:t>
            </a:r>
            <a:r>
              <a:rPr dirty="0" smtClean="0"/>
              <a:t>Abreu Advogados em Portugal.</a:t>
            </a:r>
            <a:endParaRPr lang="en-US" noProof="1"/>
          </a:p>
        </p:txBody>
      </p:sp>
      <p:sp>
        <p:nvSpPr>
          <p:cNvPr id="6" name="Text Placeholder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16025" y="1995488"/>
            <a:ext cx="854075" cy="446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Financeiro</a:t>
            </a:r>
            <a:endParaRPr lang="en-US" noProof="1"/>
          </a:p>
        </p:txBody>
      </p:sp>
      <p:sp>
        <p:nvSpPr>
          <p:cNvPr id="7" name="Text Placeholder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eaLnBrk="1" fontAlgn="auto" hangingPunct="1">
              <a:lnSpc>
                <a:spcPts val="1185"/>
              </a:lnSpc>
              <a:spcAft>
                <a:spcPts val="0"/>
              </a:spcAft>
              <a:defRPr/>
            </a:pPr>
            <a:r>
              <a:rPr lang="en-US" noProof="1" smtClean="0"/>
              <a:t>Área de Prática</a:t>
            </a:r>
            <a:endParaRPr lang="en-US" noProof="1"/>
          </a:p>
        </p:txBody>
      </p:sp>
      <p:sp>
        <p:nvSpPr>
          <p:cNvPr id="57" name="Text Placeholder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28725" y="2798763"/>
            <a:ext cx="854075" cy="446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Banca e Serviços Financeiros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Mineiro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Petróleo &amp; Gás</a:t>
            </a:r>
            <a:endParaRPr lang="en-US" noProof="1"/>
          </a:p>
        </p:txBody>
      </p:sp>
      <p:sp>
        <p:nvSpPr>
          <p:cNvPr id="56" name="Text Placeholder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12850" y="2479675"/>
            <a:ext cx="857250" cy="325438"/>
          </a:xfrm>
        </p:spPr>
        <p:txBody>
          <a:bodyPr/>
          <a:lstStyle/>
          <a:p>
            <a:pPr eaLnBrk="1" fontAlgn="auto" hangingPunct="1">
              <a:lnSpc>
                <a:spcPts val="1185"/>
              </a:lnSpc>
              <a:spcAft>
                <a:spcPts val="0"/>
              </a:spcAft>
              <a:defRPr/>
            </a:pPr>
            <a:endParaRPr lang="en-US" noProof="1" smtClean="0"/>
          </a:p>
          <a:p>
            <a:pPr eaLnBrk="1" fontAlgn="auto" hangingPunct="1">
              <a:lnSpc>
                <a:spcPts val="1185"/>
              </a:lnSpc>
              <a:spcAft>
                <a:spcPts val="0"/>
              </a:spcAft>
              <a:defRPr/>
            </a:pPr>
            <a:r>
              <a:rPr lang="en-US" noProof="1" smtClean="0"/>
              <a:t>Setores</a:t>
            </a:r>
            <a:endParaRPr lang="en-US" noProof="1"/>
          </a:p>
        </p:txBody>
      </p:sp>
      <p:sp>
        <p:nvSpPr>
          <p:cNvPr id="68" name="Text Placeholder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9810" y="3387667"/>
            <a:ext cx="854411" cy="179503"/>
          </a:xfrm>
        </p:spPr>
        <p:txBody>
          <a:bodyPr/>
          <a:lstStyle/>
          <a:p>
            <a:pPr eaLnBrk="1" fontAlgn="auto" hangingPunct="1">
              <a:lnSpc>
                <a:spcPts val="1185"/>
              </a:lnSpc>
              <a:spcAft>
                <a:spcPts val="0"/>
              </a:spcAft>
              <a:defRPr/>
            </a:pPr>
            <a:r>
              <a:rPr lang="en-US" sz="1050" b="1" noProof="1">
                <a:latin typeface="+mn-lt"/>
              </a:rPr>
              <a:t>Desks</a:t>
            </a:r>
          </a:p>
        </p:txBody>
      </p:sp>
      <p:sp>
        <p:nvSpPr>
          <p:cNvPr id="12" name="Text Placeholder 1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34898" y="4000602"/>
            <a:ext cx="811277" cy="50948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50" b="0" noProof="1">
                <a:latin typeface="+mj-lt"/>
              </a:rPr>
              <a:t>Inglês, Espanhol</a:t>
            </a:r>
          </a:p>
        </p:txBody>
      </p:sp>
      <p:sp>
        <p:nvSpPr>
          <p:cNvPr id="69" name="Text Placeholder 1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34898" y="3533033"/>
            <a:ext cx="1003300" cy="17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Mozambican Desk</a:t>
            </a:r>
            <a:endParaRPr lang="en-US" noProof="1"/>
          </a:p>
        </p:txBody>
      </p:sp>
      <p:sp>
        <p:nvSpPr>
          <p:cNvPr id="13" name="Text Placeholder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28725" y="3827404"/>
            <a:ext cx="857250" cy="20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Idiomas</a:t>
            </a:r>
            <a:endParaRPr lang="en-US" noProof="1"/>
          </a:p>
        </p:txBody>
      </p:sp>
      <p:sp>
        <p:nvSpPr>
          <p:cNvPr id="70" name="Text Placeholder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-5068" y="4204861"/>
            <a:ext cx="1922462" cy="33178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noProof="1"/>
              <a:t>Reconhecimentos</a:t>
            </a:r>
            <a:endParaRPr lang="en-US" sz="750" noProof="1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5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44738" y="860425"/>
            <a:ext cx="2618586" cy="3055938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Trabalha essencialmente em operações de implementação de negócios e estruturação de investimento estrangeiro em Moçambique com especial enfoque nos setores da banca, seguros, imobiliário, agricultura e energia</a:t>
            </a:r>
            <a:r>
              <a:rPr dirty="0" smtClean="0"/>
              <a:t>.</a:t>
            </a:r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r>
              <a:rPr dirty="0"/>
              <a:t>Tem particular intervenção nas áreas de bancário e financeiro, societário e regulatório apoiando frequentemente na estruturação de operações de financiamento (</a:t>
            </a:r>
            <a:r>
              <a:rPr i="1" dirty="0" err="1"/>
              <a:t>project</a:t>
            </a:r>
            <a:r>
              <a:rPr i="1" dirty="0"/>
              <a:t> </a:t>
            </a:r>
            <a:r>
              <a:rPr i="1" dirty="0" err="1"/>
              <a:t>finance</a:t>
            </a:r>
            <a:r>
              <a:rPr dirty="0"/>
              <a:t>) internacionais</a:t>
            </a:r>
            <a:r>
              <a:rPr dirty="0" smtClean="0"/>
              <a:t>.</a:t>
            </a:r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r>
              <a:rPr dirty="0"/>
              <a:t>Conta com uma especialização na área de </a:t>
            </a:r>
            <a:r>
              <a:rPr i="1" dirty="0" err="1"/>
              <a:t>Islamic</a:t>
            </a:r>
            <a:r>
              <a:rPr i="1" dirty="0"/>
              <a:t> </a:t>
            </a:r>
            <a:r>
              <a:rPr i="1" dirty="0" err="1"/>
              <a:t>Banking</a:t>
            </a:r>
            <a:r>
              <a:rPr dirty="0"/>
              <a:t>, tendo assessorado na primeira operação de </a:t>
            </a:r>
            <a:r>
              <a:rPr i="1" dirty="0" err="1"/>
              <a:t>Murabaha</a:t>
            </a:r>
            <a:r>
              <a:rPr dirty="0"/>
              <a:t> em Moçambique.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51" name="Text Placeholder 1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96288" y="758477"/>
            <a:ext cx="3086100" cy="263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Experiência</a:t>
            </a:r>
          </a:p>
        </p:txBody>
      </p:sp>
      <p:sp>
        <p:nvSpPr>
          <p:cNvPr id="17" name="Text Placeholder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53286" y="3441266"/>
            <a:ext cx="3086100" cy="265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Habilitações académicas</a:t>
            </a:r>
            <a:endParaRPr lang="en-US" noProof="1"/>
          </a:p>
        </p:txBody>
      </p:sp>
      <p:sp>
        <p:nvSpPr>
          <p:cNvPr id="18" name="Text Placeholder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38198" y="3750171"/>
            <a:ext cx="6956602" cy="1519831"/>
          </a:xfrm>
        </p:spPr>
        <p:txBody>
          <a:bodyPr numCol="3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0" spc="45" noProof="1" smtClean="0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Faculdade de Direito da Universidade Católica Portuguesa </a:t>
            </a:r>
            <a:endParaRPr kern="0" spc="45" noProof="1" smtClean="0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Licenciatura em Direito </a:t>
            </a:r>
            <a:r>
              <a:rPr dirty="0" smtClean="0"/>
              <a:t>(2006)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PT" sz="5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Faculdade de Direito da Universidade de Lisboa </a:t>
            </a:r>
            <a:endParaRPr lang="pt-PT" kern="0" spc="45" noProof="1" smtClean="0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Pós-Graduação </a:t>
            </a:r>
            <a:r>
              <a:rPr lang="pt-PT" dirty="0"/>
              <a:t>em Direito da Sociedade de </a:t>
            </a:r>
            <a:r>
              <a:rPr lang="pt-PT" dirty="0" smtClean="0"/>
              <a:t>Informação (2008)</a:t>
            </a:r>
            <a:endParaRPr lang="pt-PT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PT" sz="1200" dirty="0" smtClean="0"/>
          </a:p>
          <a:p>
            <a:pPr fontAlgn="auto">
              <a:spcAft>
                <a:spcPts val="0"/>
              </a:spcAft>
              <a:defRPr/>
            </a:pPr>
            <a:r>
              <a:rPr lang="pt-PT" kern="0" spc="45" noProof="1">
                <a:solidFill>
                  <a:srgbClr val="FFFFFF">
                    <a:lumMod val="50000"/>
                  </a:srgbClr>
                </a:solidFill>
                <a:ea typeface="Calibri" charset="0"/>
              </a:rPr>
              <a:t>Instituto do Direito Económico, Financeiro e Fiscal</a:t>
            </a:r>
          </a:p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rgbClr val="000000"/>
                </a:solidFill>
              </a:rPr>
              <a:t>Pós-Graduação em Direito da Concorrência e Regulação (2009</a:t>
            </a:r>
            <a:r>
              <a:rPr lang="pt-PT" dirty="0" smtClean="0">
                <a:solidFill>
                  <a:srgbClr val="000000"/>
                </a:solidFill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pt-PT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kern="0" spc="45" noProof="1" smtClean="0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Faculdade </a:t>
            </a:r>
            <a:r>
              <a:rPr lang="pt-PT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de Direito de Universidade de Lisboa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Pós-Graduação em Propriedade Intelectual (2010</a:t>
            </a:r>
            <a:r>
              <a:rPr lang="pt-PT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PT" sz="5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t-PT" sz="5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PT" sz="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World Intellectual Property Organization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Pós-Graduação </a:t>
            </a:r>
            <a:r>
              <a:rPr lang="pt-PT" dirty="0"/>
              <a:t>em Propriedade Intelectual, em </a:t>
            </a:r>
            <a:r>
              <a:rPr lang="pt-PT" dirty="0" err="1"/>
              <a:t>Dubrovnik</a:t>
            </a:r>
            <a:r>
              <a:rPr lang="pt-PT" dirty="0"/>
              <a:t>, Croácia (2011)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PT" sz="5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t-PT" sz="5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PT" sz="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0" spc="45" noProof="1" smtClean="0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London School of Business and Finance</a:t>
            </a:r>
            <a:endParaRPr lang="en-US" kern="0" spc="45" noProof="1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Pós-Graduação</a:t>
            </a:r>
            <a:r>
              <a:rPr lang="en-US" dirty="0"/>
              <a:t> em Islamic Banking &amp; Finance </a:t>
            </a:r>
            <a:r>
              <a:rPr lang="en-US" dirty="0" smtClean="0"/>
              <a:t>(</a:t>
            </a:r>
            <a:r>
              <a:rPr lang="en-US" dirty="0"/>
              <a:t>2012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PT" kern="0" spc="45" noProof="1" smtClean="0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PT" kern="0" spc="45" noProof="1" smtClean="0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kern="0" spc="45" noProof="1" smtClean="0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St</a:t>
            </a:r>
            <a:r>
              <a:rPr lang="pt-PT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. Catherine's College, Oxford University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Pós-Graduação em Direito Financeiro Internacional (2017)</a:t>
            </a:r>
            <a:endParaRPr lang="pt-PT" kern="0" spc="45" noProof="1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 </a:t>
            </a:r>
          </a:p>
        </p:txBody>
      </p:sp>
      <p:sp>
        <p:nvSpPr>
          <p:cNvPr id="52" name="Text Placeholder 1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74694" y="1029939"/>
            <a:ext cx="3604194" cy="2471205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/>
              <a:t>Assessoria a uma </a:t>
            </a:r>
            <a:r>
              <a:rPr lang="pt-PT" i="1" dirty="0" err="1"/>
              <a:t>private</a:t>
            </a:r>
            <a:r>
              <a:rPr lang="pt-PT" i="1" dirty="0"/>
              <a:t> </a:t>
            </a:r>
            <a:r>
              <a:rPr lang="pt-PT" i="1" dirty="0" err="1"/>
              <a:t>equity</a:t>
            </a:r>
            <a:r>
              <a:rPr lang="pt-PT" dirty="0"/>
              <a:t> sul-africana na estruturação, desenvolvimento e implementação de um complexo imobiliário integrando um centro comercial e um hotel, em Maputo.</a:t>
            </a:r>
          </a:p>
          <a:p>
            <a:pPr eaLnBrk="1" hangingPunct="1">
              <a:defRPr/>
            </a:pPr>
            <a:r>
              <a:rPr lang="pt-PT" dirty="0"/>
              <a:t>Assessoria em </a:t>
            </a:r>
            <a:r>
              <a:rPr lang="pt-PT" i="1" dirty="0" err="1"/>
              <a:t>project</a:t>
            </a:r>
            <a:r>
              <a:rPr lang="pt-PT" i="1" dirty="0"/>
              <a:t> </a:t>
            </a:r>
            <a:r>
              <a:rPr lang="pt-PT" i="1" dirty="0" err="1"/>
              <a:t>finance</a:t>
            </a:r>
            <a:r>
              <a:rPr lang="pt-PT" dirty="0"/>
              <a:t> aos financiadores de um projeto de LNG em Moçambique.</a:t>
            </a:r>
          </a:p>
          <a:p>
            <a:pPr eaLnBrk="1" hangingPunct="1">
              <a:defRPr/>
            </a:pPr>
            <a:r>
              <a:rPr lang="pt-PT" dirty="0"/>
              <a:t>Assessoria em </a:t>
            </a:r>
            <a:r>
              <a:rPr lang="pt-PT" i="1" dirty="0" err="1"/>
              <a:t>project</a:t>
            </a:r>
            <a:r>
              <a:rPr lang="pt-PT" i="1" dirty="0"/>
              <a:t> </a:t>
            </a:r>
            <a:r>
              <a:rPr lang="pt-PT" i="1" dirty="0" err="1"/>
              <a:t>finance</a:t>
            </a:r>
            <a:r>
              <a:rPr lang="pt-PT" dirty="0"/>
              <a:t> aos financiadores de um projeto de mineração de areias pesadas em Moçambique.</a:t>
            </a:r>
          </a:p>
          <a:p>
            <a:pPr eaLnBrk="1" hangingPunct="1">
              <a:defRPr/>
            </a:pPr>
            <a:r>
              <a:rPr lang="pt-PT" dirty="0"/>
              <a:t>Assessoria a um banco moçambicano numa emissão obrigacionista e na respetiva admissão à cotação na Bolsa de Valores de Moçambique.</a:t>
            </a:r>
          </a:p>
          <a:p>
            <a:pPr eaLnBrk="1" hangingPunct="1">
              <a:defRPr/>
            </a:pPr>
            <a:r>
              <a:rPr lang="pt-PT" dirty="0"/>
              <a:t>Assessoria a uma companhia aérea turca nas suas operações em Moçambique.</a:t>
            </a:r>
          </a:p>
          <a:p>
            <a:pPr eaLnBrk="1" hangingPunct="1">
              <a:defRPr/>
            </a:pPr>
            <a:r>
              <a:rPr lang="pt-PT" dirty="0"/>
              <a:t>Assessoria a um grupo económico turco na implementação de uma cimenteira em Moçambique.</a:t>
            </a:r>
          </a:p>
          <a:p>
            <a:pPr eaLnBrk="1" hangingPunct="1">
              <a:defRPr/>
            </a:pPr>
            <a:r>
              <a:rPr lang="pt-PT" dirty="0"/>
              <a:t>Assessoria a um fundo de investimento britânico na aquisição de um interesse participativo numa sociedade agrária em Moçambique.</a:t>
            </a:r>
          </a:p>
          <a:p>
            <a:pPr eaLnBrk="1" hangingPunct="1">
              <a:defRPr/>
            </a:pPr>
            <a:r>
              <a:rPr lang="pt-PT" dirty="0"/>
              <a:t>Assessoria a duas instituições europeias nos investimentos em Moçambique.</a:t>
            </a:r>
          </a:p>
          <a:p>
            <a:pPr eaLnBrk="1" hangingPunct="1">
              <a:defRPr/>
            </a:pPr>
            <a:r>
              <a:rPr lang="pt-PT" dirty="0"/>
              <a:t>Assessoria a um banco chinês no financiamento de uma entidade bancária a operar em Moçambique.</a:t>
            </a:r>
          </a:p>
          <a:p>
            <a:pPr eaLnBrk="1" hangingPunct="1">
              <a:defRPr/>
            </a:pPr>
            <a:r>
              <a:rPr lang="pt-PT" dirty="0"/>
              <a:t>Assessoria a um fundo de investimento sul-africano no projeto de financiamento de uma sociedade moçambicana a atuar na área da silvicultura.</a:t>
            </a:r>
          </a:p>
        </p:txBody>
      </p:sp>
      <p:pic>
        <p:nvPicPr>
          <p:cNvPr id="4610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80" y="4856595"/>
            <a:ext cx="581025" cy="17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163" y="4322181"/>
            <a:ext cx="569443" cy="37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141" y="107503"/>
            <a:ext cx="539778" cy="482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90" y="4524940"/>
            <a:ext cx="532476" cy="119658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19" y="4894004"/>
            <a:ext cx="476754" cy="9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725" y="225425"/>
            <a:ext cx="2841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30" y="4644598"/>
            <a:ext cx="647570" cy="388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7" y="4449669"/>
            <a:ext cx="592539" cy="3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reuAdvogados_2019">
  <a:themeElements>
    <a:clrScheme name="AbreuAdvogados_2019">
      <a:dk1>
        <a:srgbClr val="000000"/>
      </a:dk1>
      <a:lt1>
        <a:srgbClr val="FFFFFF"/>
      </a:lt1>
      <a:dk2>
        <a:srgbClr val="D73632"/>
      </a:dk2>
      <a:lt2>
        <a:srgbClr val="E7E6E6"/>
      </a:lt2>
      <a:accent1>
        <a:srgbClr val="FFE1AB"/>
      </a:accent1>
      <a:accent2>
        <a:srgbClr val="D6968A"/>
      </a:accent2>
      <a:accent3>
        <a:srgbClr val="95A3C8"/>
      </a:accent3>
      <a:accent4>
        <a:srgbClr val="A3C199"/>
      </a:accent4>
      <a:accent5>
        <a:srgbClr val="A1BAD3"/>
      </a:accent5>
      <a:accent6>
        <a:srgbClr val="DBDADB"/>
      </a:accent6>
      <a:hlink>
        <a:srgbClr val="0562C1"/>
      </a:hlink>
      <a:folHlink>
        <a:srgbClr val="9E2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breuAdvogados_2019" id="{BF5DB20C-DDC1-5F4E-8D6C-A9DC692FE891}" vid="{14D88A84-8961-7942-840D-3060C50A5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E0415B342F54BA489C8D34BD0E480" ma:contentTypeVersion="0" ma:contentTypeDescription="Create a new document." ma:contentTypeScope="" ma:versionID="7850355bd805eebd6cd38aab5c77f0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AB8411-3EC1-44F3-84DB-7C2DB862C322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80C7F7-4DA5-4B3F-8C7B-FFFB5A95F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402</Words>
  <Application>Microsoft Office PowerPoint</Application>
  <PresentationFormat>On-screen Show (16:9)</PresentationFormat>
  <Paragraphs>59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AbreuAdvogados_2019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JLA Advogados</dc:creator>
  <cp:lastModifiedBy>Vera Safrão</cp:lastModifiedBy>
  <cp:revision>167</cp:revision>
  <dcterms:created xsi:type="dcterms:W3CDTF">2019-05-29T19:29:13Z</dcterms:created>
  <dcterms:modified xsi:type="dcterms:W3CDTF">2021-03-29T08:15:33Z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0x010100525E0415B342F54BA489C8D34BD0E480</vt:lpwstr>
  </property>
</Properties>
</file>