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9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3C9"/>
    <a:srgbClr val="A3C19A"/>
    <a:srgbClr val="D69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30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-109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4EB00-DC7C-4B13-90A1-1521251EE9E3}" type="datetime1">
              <a:rPr lang="en-US"/>
              <a:pPr>
                <a:defRPr/>
              </a:pPr>
              <a:t>3/29/2021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86473A-8ACA-4475-8EF2-0614CF5CA774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229308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7E3757-345E-4482-B16F-E35A8E7187C5}" type="datetime1">
              <a:rPr lang="en-US"/>
              <a:pPr>
                <a:defRPr/>
              </a:pPr>
              <a:t>3/29/2021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C22402-5059-427C-896F-13BE30B49E63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954688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013"/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7463"/>
            <a:ext cx="2109788" cy="3856037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noProof="1"/>
          </a:p>
        </p:txBody>
      </p:sp>
      <p:grpSp>
        <p:nvGrpSpPr>
          <p:cNvPr id="22" name="Group 6"/>
          <p:cNvGrpSpPr>
            <a:grpSpLocks/>
          </p:cNvGrpSpPr>
          <p:nvPr userDrawn="1"/>
        </p:nvGrpSpPr>
        <p:grpSpPr bwMode="auto">
          <a:xfrm>
            <a:off x="1150938" y="1751013"/>
            <a:ext cx="55562" cy="144462"/>
            <a:chOff x="7784772" y="2949574"/>
            <a:chExt cx="372129" cy="965822"/>
          </a:xfrm>
        </p:grpSpPr>
        <p:sp>
          <p:nvSpPr>
            <p:cNvPr id="23" name="Oval 2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  <p:sp>
          <p:nvSpPr>
            <p:cNvPr id="24" name="Oval 2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3928"/>
              <a:ext cx="372129" cy="3714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</p:grpSp>
      <p:grpSp>
        <p:nvGrpSpPr>
          <p:cNvPr id="25" name="Group 10"/>
          <p:cNvGrpSpPr>
            <a:grpSpLocks/>
          </p:cNvGrpSpPr>
          <p:nvPr userDrawn="1"/>
        </p:nvGrpSpPr>
        <p:grpSpPr bwMode="auto">
          <a:xfrm>
            <a:off x="2244725" y="328613"/>
            <a:ext cx="66675" cy="174625"/>
            <a:chOff x="7784772" y="2949574"/>
            <a:chExt cx="372129" cy="965822"/>
          </a:xfrm>
        </p:grpSpPr>
        <p:sp>
          <p:nvSpPr>
            <p:cNvPr id="26" name="Oval 2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2949574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  <p:sp>
          <p:nvSpPr>
            <p:cNvPr id="27" name="Oval 2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7784772" y="3546628"/>
              <a:ext cx="372129" cy="36876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13"/>
            </a:p>
          </p:txBody>
        </p:sp>
      </p:grpSp>
      <p:pic>
        <p:nvPicPr>
          <p:cNvPr id="28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25" y="225425"/>
            <a:ext cx="2841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8" y="4686300"/>
            <a:ext cx="1222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981" y="1666212"/>
            <a:ext cx="1110014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spcBef>
                <a:spcPts val="0"/>
              </a:spcBef>
              <a:defRPr lang="pt-PT" sz="1800" b="1" dirty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981" y="2080821"/>
            <a:ext cx="1068080" cy="53143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pt-PT" sz="1425" b="0" dirty="0">
                <a:latin typeface="+mj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40933" y="237296"/>
            <a:ext cx="4948122" cy="62324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200" b="0" kern="0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5" name="Picture Placeholder 4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225028"/>
            <a:ext cx="2108597" cy="1308497"/>
          </a:xfrm>
          <a:prstGeom prst="rect">
            <a:avLst/>
          </a:prstGeo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28995" y="1989597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8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13604" y="1663158"/>
            <a:ext cx="856109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4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28995" y="2904769"/>
            <a:ext cx="854411" cy="44529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3604" y="2584878"/>
            <a:ext cx="856109" cy="3263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1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9810" y="3611022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2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15135" y="3493433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3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9810" y="3936024"/>
            <a:ext cx="854411" cy="17950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4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15135" y="3809149"/>
            <a:ext cx="856109" cy="20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5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2758" y="4119999"/>
            <a:ext cx="1921944" cy="3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pt-PT" sz="1050" b="1" dirty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6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96622" y="1135767"/>
            <a:ext cx="3273377" cy="3770437"/>
          </a:xfrm>
          <a:prstGeom prst="rect">
            <a:avLst/>
          </a:prstGeom>
          <a:noFill/>
        </p:spPr>
        <p:txBody>
          <a:bodyPr vert="horz" wrap="square" lIns="108000" rtlCol="0" anchor="t" anchorCtr="0">
            <a:noAutofit/>
          </a:bodyPr>
          <a:lstStyle>
            <a:lvl1pPr>
              <a:spcBef>
                <a:spcPts val="0"/>
              </a:spcBef>
              <a:defRPr lang="pt-PT" sz="1013" kern="1100" dirty="0"/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7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96175" y="1080435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59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6175" y="4273692"/>
            <a:ext cx="3086100" cy="2654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0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85459" y="4529533"/>
            <a:ext cx="3096816" cy="388382"/>
          </a:xfrm>
          <a:prstGeom prst="rect">
            <a:avLst/>
          </a:prstGeom>
          <a:noFill/>
        </p:spPr>
        <p:txBody>
          <a:bodyPr wrap="square" lIns="1080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pt-PT" sz="750" dirty="0"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6175" y="1336277"/>
            <a:ext cx="3086100" cy="2686050"/>
          </a:xfrm>
          <a:prstGeom prst="rect">
            <a:avLst/>
          </a:prstGeom>
        </p:spPr>
        <p:txBody>
          <a:bodyPr numCol="2"/>
          <a:lstStyle>
            <a:lvl1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29600" indent="-128588">
              <a:lnSpc>
                <a:spcPts val="88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76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6950" y="431800"/>
            <a:ext cx="7832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TÍTULO SEPARADOR SUBTÍTULO SEPARADOR</a:t>
            </a:r>
            <a:endParaRPr lang="pt-PT" altLang="pt-PT" smtClean="0"/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17500"/>
            <a:ext cx="536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17500"/>
            <a:ext cx="536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2" r:id="rId1"/>
  </p:sldLayoutIdLst>
  <p:hf sldNum="0" hdr="0" dt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lang="en-US" sz="1300" b="1" kern="1200">
          <a:solidFill>
            <a:srgbClr val="BDB9BB"/>
          </a:solidFill>
          <a:latin typeface="+mn-lt"/>
          <a:ea typeface="+mn-ea"/>
          <a:cs typeface="+mn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1300" b="1">
          <a:solidFill>
            <a:srgbClr val="BDB9BB"/>
          </a:solidFill>
          <a:latin typeface="Calibri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en-US" sz="9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defRPr lang="pt-PT" sz="9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0" y="1663700"/>
            <a:ext cx="122872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" eaLnBrk="1" hangingPunct="1">
              <a:lnSpc>
                <a:spcPts val="1863"/>
              </a:lnSpc>
              <a:spcBef>
                <a:spcPct val="0"/>
              </a:spcBef>
            </a:pPr>
            <a:r>
              <a:rPr altLang="pt-PT" noProof="1" smtClean="0">
                <a:latin typeface="Calibri" panose="020F0502020204030204" pitchFamily="34" charset="0"/>
                <a:cs typeface="Calibri" panose="020F0502020204030204" pitchFamily="34" charset="0"/>
              </a:rPr>
              <a:t>Zara</a:t>
            </a:r>
          </a:p>
          <a:p>
            <a:pPr marL="26988" eaLnBrk="1" hangingPunct="1">
              <a:lnSpc>
                <a:spcPts val="1863"/>
              </a:lnSpc>
              <a:spcBef>
                <a:spcPct val="0"/>
              </a:spcBef>
            </a:pPr>
            <a:r>
              <a:rPr altLang="pt-PT" noProof="1" smtClean="0">
                <a:latin typeface="Calibri" panose="020F0502020204030204" pitchFamily="34" charset="0"/>
                <a:cs typeface="Calibri" panose="020F0502020204030204" pitchFamily="34" charset="0"/>
              </a:rPr>
              <a:t>Jamal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157413"/>
            <a:ext cx="1228725" cy="530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/>
              <a:t>Partner</a:t>
            </a:r>
            <a:r>
              <a:rPr lang="en-US" noProof="1" smtClean="0"/>
              <a:t>, </a:t>
            </a:r>
            <a:r>
              <a:rPr smtClean="0"/>
              <a:t>Mozambique</a:t>
            </a:r>
            <a:endParaRPr lang="en-US" noProof="1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9175" y="242888"/>
            <a:ext cx="6329386" cy="636587"/>
          </a:xfrm>
        </p:spPr>
        <p:txBody>
          <a:bodyPr/>
          <a:lstStyle/>
          <a:p>
            <a:pPr>
              <a:defRPr/>
            </a:pPr>
            <a:r>
              <a:rPr b="1" dirty="0"/>
              <a:t>Zara Jamal </a:t>
            </a:r>
            <a:r>
              <a:rPr dirty="0" err="1"/>
              <a:t>is</a:t>
            </a:r>
            <a:r>
              <a:rPr dirty="0"/>
              <a:t> a </a:t>
            </a:r>
            <a:r>
              <a:rPr dirty="0" err="1"/>
              <a:t>Partner</a:t>
            </a:r>
            <a:r>
              <a:rPr dirty="0"/>
              <a:t> </a:t>
            </a:r>
            <a:r>
              <a:rPr dirty="0" err="1"/>
              <a:t>at</a:t>
            </a:r>
            <a:r>
              <a:rPr dirty="0"/>
              <a:t> Abreu Advogados </a:t>
            </a:r>
            <a:r>
              <a:rPr dirty="0" err="1"/>
              <a:t>since</a:t>
            </a:r>
            <a:r>
              <a:rPr dirty="0"/>
              <a:t> 2016, </a:t>
            </a:r>
            <a:r>
              <a:rPr dirty="0" err="1" smtClean="0"/>
              <a:t>and</a:t>
            </a:r>
            <a:r>
              <a:rPr dirty="0" smtClean="0"/>
              <a:t> </a:t>
            </a:r>
            <a:r>
              <a:rPr dirty="0" err="1" smtClean="0"/>
              <a:t>at</a:t>
            </a:r>
            <a:r>
              <a:rPr dirty="0" smtClean="0"/>
              <a:t> </a:t>
            </a:r>
            <a:r>
              <a:rPr dirty="0"/>
              <a:t>JLA Advogados, Abreu Advogados’ </a:t>
            </a:r>
            <a:r>
              <a:rPr dirty="0" err="1"/>
              <a:t>associate</a:t>
            </a:r>
            <a:r>
              <a:rPr dirty="0"/>
              <a:t> </a:t>
            </a:r>
            <a:r>
              <a:rPr dirty="0" err="1"/>
              <a:t>firm</a:t>
            </a:r>
            <a:r>
              <a:rPr dirty="0"/>
              <a:t> in Mozambique, </a:t>
            </a:r>
            <a:r>
              <a:rPr dirty="0" err="1"/>
              <a:t>since</a:t>
            </a:r>
            <a:r>
              <a:rPr dirty="0"/>
              <a:t> 2014.</a:t>
            </a:r>
          </a:p>
        </p:txBody>
      </p:sp>
      <p:sp>
        <p:nvSpPr>
          <p:cNvPr id="44037" name="Text Placeholder 5"/>
          <p:cNvSpPr>
            <a:spLocks noGrp="1"/>
          </p:cNvSpPr>
          <p:nvPr>
            <p:ph type="body" sz="quarter" idx="21"/>
          </p:nvPr>
        </p:nvSpPr>
        <p:spPr bwMode="auto">
          <a:xfrm>
            <a:off x="1212850" y="1978025"/>
            <a:ext cx="855663" cy="44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altLang="pt-PT" noProof="1" smtClean="0"/>
              <a:t>Finance</a:t>
            </a:r>
          </a:p>
        </p:txBody>
      </p:sp>
      <p:sp>
        <p:nvSpPr>
          <p:cNvPr id="7" name="Text Placeholder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12850" y="1666875"/>
            <a:ext cx="857250" cy="331788"/>
          </a:xfrm>
        </p:spPr>
        <p:txBody>
          <a:bodyPr/>
          <a:lstStyle/>
          <a:p>
            <a:pPr eaLnBrk="1" fontAlgn="auto" hangingPunct="1">
              <a:lnSpc>
                <a:spcPts val="1185"/>
              </a:lnSpc>
              <a:spcAft>
                <a:spcPts val="0"/>
              </a:spcAft>
              <a:defRPr/>
            </a:pPr>
            <a:r>
              <a:rPr err="1"/>
              <a:t>Practice</a:t>
            </a:r>
            <a:r>
              <a:rPr/>
              <a:t> </a:t>
            </a:r>
            <a:r>
              <a:rPr err="1"/>
              <a:t>Areas</a:t>
            </a:r>
            <a:endParaRPr lang="en-US" noProof="1"/>
          </a:p>
        </p:txBody>
      </p:sp>
      <p:sp>
        <p:nvSpPr>
          <p:cNvPr id="44039" name="Text Placeholder 11"/>
          <p:cNvSpPr>
            <a:spLocks noGrp="1"/>
          </p:cNvSpPr>
          <p:nvPr>
            <p:ph type="body" sz="quarter" idx="27"/>
          </p:nvPr>
        </p:nvSpPr>
        <p:spPr bwMode="auto">
          <a:xfrm>
            <a:off x="1155700" y="4186238"/>
            <a:ext cx="912813" cy="180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GB" altLang="pt-PT" smtClean="0"/>
              <a:t>English, Spanish</a:t>
            </a:r>
            <a:endParaRPr altLang="pt-PT" smtClean="0"/>
          </a:p>
        </p:txBody>
      </p:sp>
      <p:sp>
        <p:nvSpPr>
          <p:cNvPr id="13" name="Text Placeholder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55700" y="3994150"/>
            <a:ext cx="855663" cy="200025"/>
          </a:xfrm>
        </p:spPr>
        <p:txBody>
          <a:bodyPr/>
          <a:lstStyle/>
          <a:p>
            <a:pPr>
              <a:defRPr/>
            </a:pPr>
            <a:r>
              <a:rPr err="1"/>
              <a:t>Languages</a:t>
            </a:r>
            <a:endParaRPr/>
          </a:p>
        </p:txBody>
      </p:sp>
      <p:sp>
        <p:nvSpPr>
          <p:cNvPr id="15" name="Text Placeholder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81487" y="1122672"/>
            <a:ext cx="2513013" cy="3055937"/>
          </a:xfrm>
        </p:spPr>
        <p:txBody>
          <a:bodyPr/>
          <a:lstStyle/>
          <a:p>
            <a:pPr>
              <a:defRPr/>
            </a:pPr>
            <a:r>
              <a:rPr lang="en-US" sz="1010" dirty="0"/>
              <a:t>She works primarily on the implementation of international businesses and project finance transactions in Mozambique, focusing particularly on the banking, insurance, real estate, agriculture and energy sectors</a:t>
            </a:r>
            <a:r>
              <a:rPr lang="en-US" sz="1010" dirty="0" smtClean="0"/>
              <a:t>.</a:t>
            </a:r>
          </a:p>
          <a:p>
            <a:pPr>
              <a:defRPr/>
            </a:pPr>
            <a:endParaRPr lang="en-US" sz="1010" dirty="0"/>
          </a:p>
          <a:p>
            <a:pPr>
              <a:defRPr/>
            </a:pPr>
            <a:r>
              <a:rPr lang="en-US" sz="1010" dirty="0"/>
              <a:t>Her practice centers particularly in the areas of banking, finance, corporate and regulatory law, often advising on international project financing transactions</a:t>
            </a:r>
            <a:r>
              <a:rPr lang="en-US" sz="1010" dirty="0" smtClean="0"/>
              <a:t>.</a:t>
            </a:r>
          </a:p>
          <a:p>
            <a:pPr>
              <a:defRPr/>
            </a:pPr>
            <a:endParaRPr lang="en-US" sz="1010" dirty="0"/>
          </a:p>
          <a:p>
            <a:pPr>
              <a:defRPr/>
            </a:pPr>
            <a:r>
              <a:rPr lang="en-US" sz="1010" dirty="0"/>
              <a:t>Her experience includes Islamic Banking having provided services for </a:t>
            </a:r>
            <a:r>
              <a:rPr lang="en-US" sz="1010" dirty="0" err="1"/>
              <a:t>Murabaha’s</a:t>
            </a:r>
            <a:r>
              <a:rPr lang="en-US" sz="1010" dirty="0"/>
              <a:t> first transaction in Mozambique.</a:t>
            </a:r>
          </a:p>
        </p:txBody>
      </p:sp>
      <p:sp>
        <p:nvSpPr>
          <p:cNvPr id="16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52955" y="1103040"/>
            <a:ext cx="3086100" cy="265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Experience</a:t>
            </a:r>
            <a:endParaRPr lang="en-US" noProof="1"/>
          </a:p>
        </p:txBody>
      </p:sp>
      <p:sp>
        <p:nvSpPr>
          <p:cNvPr id="17" name="Text Placeholder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42166" y="3500437"/>
            <a:ext cx="3194050" cy="265113"/>
          </a:xfrm>
        </p:spPr>
        <p:txBody>
          <a:bodyPr/>
          <a:lstStyle/>
          <a:p>
            <a:pPr>
              <a:defRPr/>
            </a:pPr>
            <a:r>
              <a:rPr dirty="0" err="1"/>
              <a:t>Education</a:t>
            </a:r>
            <a:endParaRPr dirty="0"/>
          </a:p>
        </p:txBody>
      </p:sp>
      <p:sp>
        <p:nvSpPr>
          <p:cNvPr id="18" name="Text Placeholder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42166" y="3789363"/>
            <a:ext cx="6901833" cy="1297252"/>
          </a:xfrm>
        </p:spPr>
        <p:txBody>
          <a:bodyPr numCol="3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de Direito da Universidade Católica Portuguesa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Law </a:t>
            </a:r>
            <a:r>
              <a:rPr lang="en-US" dirty="0"/>
              <a:t>degree </a:t>
            </a:r>
            <a:r>
              <a:rPr lang="en-US" dirty="0" smtClean="0"/>
              <a:t>(</a:t>
            </a:r>
            <a:r>
              <a:rPr lang="en-US" dirty="0"/>
              <a:t>2006</a:t>
            </a:r>
            <a:r>
              <a:rPr lang="en-US" dirty="0" smtClean="0"/>
              <a:t>)</a:t>
            </a:r>
            <a:r>
              <a:rPr lang="en-US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 </a:t>
            </a:r>
            <a:endParaRPr lang="en-US"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de Direito da Universidade de Lisboa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Postgraduate </a:t>
            </a:r>
            <a:r>
              <a:rPr lang="en-US" dirty="0"/>
              <a:t>degree in Information Society Law </a:t>
            </a:r>
            <a:r>
              <a:rPr lang="en-US" dirty="0" smtClean="0"/>
              <a:t>(</a:t>
            </a:r>
            <a:r>
              <a:rPr lang="en-US" dirty="0"/>
              <a:t>2008)</a:t>
            </a:r>
            <a:endParaRPr lang="en-US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Instituto do Direito Económico, Financeiro e Fiscal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Postgraduate </a:t>
            </a:r>
            <a:r>
              <a:rPr lang="en-US" dirty="0"/>
              <a:t>degree in Competition Law and Regulation </a:t>
            </a:r>
            <a:r>
              <a:rPr lang="en-US" dirty="0" smtClean="0"/>
              <a:t>(</a:t>
            </a:r>
            <a:r>
              <a:rPr lang="en-US" dirty="0"/>
              <a:t>2009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Faculdade </a:t>
            </a:r>
            <a:r>
              <a:rPr lang="pt-PT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de Direito de Universidade de Lisboa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Postgraduate </a:t>
            </a:r>
            <a:r>
              <a:rPr lang="en-US" dirty="0"/>
              <a:t>degree in Intellectual Property </a:t>
            </a:r>
            <a:r>
              <a:rPr lang="en-US" dirty="0" smtClean="0"/>
              <a:t>(</a:t>
            </a:r>
            <a:r>
              <a:rPr lang="en-US" dirty="0"/>
              <a:t>2010)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World Intellectual </a:t>
            </a:r>
            <a:r>
              <a:rPr lang="en-US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Property Organization</a:t>
            </a:r>
            <a:endParaRPr lang="en-US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Postgraduate degree in Intellectual </a:t>
            </a:r>
            <a:r>
              <a:rPr lang="en-US" dirty="0" smtClean="0"/>
              <a:t>Property, </a:t>
            </a:r>
            <a:r>
              <a:rPr lang="en-US" dirty="0"/>
              <a:t>in Dubrovnik, Croatia (2011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London </a:t>
            </a:r>
            <a:r>
              <a:rPr lang="en-US" kern="0" spc="45" noProof="1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School of Business and Finance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Postgraduate degree in Islamic Banking &amp; Finance </a:t>
            </a:r>
            <a:r>
              <a:rPr lang="en-US" dirty="0" smtClean="0"/>
              <a:t>(</a:t>
            </a:r>
            <a:r>
              <a:rPr lang="en-US" dirty="0"/>
              <a:t>2012)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kern="0" spc="45" noProof="1" smtClean="0">
                <a:solidFill>
                  <a:schemeClr val="bg1">
                    <a:lumMod val="50000"/>
                  </a:schemeClr>
                </a:solidFill>
                <a:ea typeface="Calibri" charset="0"/>
              </a:rPr>
              <a:t>St,Catherine’s College, Oxford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Postgraduate degree in International Finance Law   (2017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ern="0" spc="45" noProof="1">
              <a:solidFill>
                <a:schemeClr val="bg1">
                  <a:lumMod val="50000"/>
                </a:schemeClr>
              </a:solidFill>
              <a:ea typeface="Calibri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ern="0" spc="45" noProof="1" smtClean="0">
              <a:solidFill>
                <a:schemeClr val="bg1">
                  <a:lumMod val="50000"/>
                </a:schemeClr>
              </a:solidFill>
              <a:ea typeface="Calibri" charset="0"/>
            </a:endParaRPr>
          </a:p>
        </p:txBody>
      </p:sp>
      <p:sp>
        <p:nvSpPr>
          <p:cNvPr id="19" name="Text Placeholder 1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52955" y="1392773"/>
            <a:ext cx="3752506" cy="1883293"/>
          </a:xfrm>
        </p:spPr>
        <p:txBody>
          <a:bodyPr/>
          <a:lstStyle/>
          <a:p>
            <a:pPr>
              <a:defRPr/>
            </a:pPr>
            <a:r>
              <a:rPr sz="830" dirty="0"/>
              <a:t>Advising a South African private equity firm on the structuring, development and implementation of a real estate complex comprising  a shopping center and hotel in Maputo.</a:t>
            </a:r>
          </a:p>
          <a:p>
            <a:pPr>
              <a:defRPr/>
            </a:pPr>
            <a:r>
              <a:rPr sz="830" dirty="0"/>
              <a:t>Advising the financiers on a project finance of an LNG project in Mozambique.</a:t>
            </a:r>
          </a:p>
          <a:p>
            <a:pPr>
              <a:defRPr/>
            </a:pPr>
            <a:r>
              <a:rPr sz="830" dirty="0"/>
              <a:t>Advising the financiers on a project finance related to a heavy sand mining project in Mozambique.</a:t>
            </a:r>
          </a:p>
          <a:p>
            <a:pPr>
              <a:defRPr/>
            </a:pPr>
            <a:r>
              <a:rPr sz="830" dirty="0"/>
              <a:t>Advising a Mozambican bank on the issuance of bonds and on respective listing admission to the Mozambican stock exchange.</a:t>
            </a:r>
          </a:p>
          <a:p>
            <a:pPr>
              <a:defRPr/>
            </a:pPr>
            <a:r>
              <a:rPr sz="830" dirty="0"/>
              <a:t>Advising a Turkish airline carrier on their operations in Mozambique.</a:t>
            </a:r>
          </a:p>
          <a:p>
            <a:pPr>
              <a:defRPr/>
            </a:pPr>
            <a:r>
              <a:rPr sz="830" dirty="0"/>
              <a:t>Advising a Turkish group on the implementation and operation of a cement plant in Mozambique.</a:t>
            </a:r>
          </a:p>
          <a:p>
            <a:pPr>
              <a:defRPr/>
            </a:pPr>
            <a:r>
              <a:rPr sz="830" dirty="0"/>
              <a:t>Advising a British investment fund on the acquisition of a participating interest in an agro company in Mozambique.</a:t>
            </a:r>
          </a:p>
          <a:p>
            <a:pPr>
              <a:defRPr/>
            </a:pPr>
            <a:r>
              <a:rPr sz="830" dirty="0"/>
              <a:t>Advising two European institutions on investments in Mozambique.</a:t>
            </a:r>
          </a:p>
          <a:p>
            <a:pPr>
              <a:defRPr/>
            </a:pPr>
            <a:r>
              <a:rPr sz="830" dirty="0"/>
              <a:t>Advising a Chinese bank on financing a banking entity operating in Mozambique.</a:t>
            </a:r>
          </a:p>
          <a:p>
            <a:pPr>
              <a:defRPr/>
            </a:pPr>
            <a:r>
              <a:rPr sz="830" dirty="0"/>
              <a:t>Advising a South African investment fund on the project finance of a Mozambican company operating in the forestry industry.</a:t>
            </a:r>
          </a:p>
        </p:txBody>
      </p:sp>
      <p:sp>
        <p:nvSpPr>
          <p:cNvPr id="20" name="Text Placeholder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4438" y="2422525"/>
            <a:ext cx="855662" cy="327025"/>
          </a:xfrm>
        </p:spPr>
        <p:txBody>
          <a:bodyPr/>
          <a:lstStyle/>
          <a:p>
            <a:pPr>
              <a:lnSpc>
                <a:spcPts val="1185"/>
              </a:lnSpc>
              <a:defRPr/>
            </a:pPr>
            <a:endParaRPr lang="en-US" noProof="1" smtClean="0"/>
          </a:p>
          <a:p>
            <a:pPr>
              <a:lnSpc>
                <a:spcPts val="1185"/>
              </a:lnSpc>
              <a:defRPr/>
            </a:pPr>
            <a:r>
              <a:rPr lang="en-US" noProof="1" smtClean="0"/>
              <a:t>Industries</a:t>
            </a:r>
            <a:endParaRPr lang="en-US" noProof="1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/>
          </p:nvPr>
        </p:nvSpPr>
        <p:spPr bwMode="auto">
          <a:xfrm>
            <a:off x="1214438" y="2744788"/>
            <a:ext cx="912812" cy="179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err="1"/>
              <a:t>Banking</a:t>
            </a:r>
            <a:r>
              <a:rPr/>
              <a:t> &amp; Financial </a:t>
            </a:r>
            <a:endParaRPr smtClean="0"/>
          </a:p>
          <a:p>
            <a:pPr>
              <a:spcBef>
                <a:spcPct val="0"/>
              </a:spcBef>
              <a:defRPr/>
            </a:pPr>
            <a:r>
              <a:rPr err="1" smtClean="0"/>
              <a:t>Mining</a:t>
            </a:r>
            <a:endParaRPr smtClean="0"/>
          </a:p>
          <a:p>
            <a:pPr>
              <a:spcBef>
                <a:spcPct val="0"/>
              </a:spcBef>
              <a:defRPr/>
            </a:pPr>
            <a:r>
              <a:rPr err="1" smtClean="0"/>
              <a:t>Oil</a:t>
            </a:r>
            <a:r>
              <a:rPr smtClean="0"/>
              <a:t> </a:t>
            </a:r>
            <a:r>
              <a:rPr/>
              <a:t>&amp; </a:t>
            </a:r>
            <a:r>
              <a:rPr err="1"/>
              <a:t>Gas</a:t>
            </a:r>
            <a:endParaRPr altLang="pt-PT" smtClean="0"/>
          </a:p>
        </p:txBody>
      </p:sp>
      <p:sp>
        <p:nvSpPr>
          <p:cNvPr id="22" name="Text Placeholder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12850" y="3414713"/>
            <a:ext cx="855663" cy="200025"/>
          </a:xfrm>
        </p:spPr>
        <p:txBody>
          <a:bodyPr/>
          <a:lstStyle/>
          <a:p>
            <a:pPr>
              <a:defRPr/>
            </a:pPr>
            <a:r>
              <a:rPr err="1" smtClean="0"/>
              <a:t>Desk</a:t>
            </a:r>
            <a:endParaRPr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7"/>
          </p:nvPr>
        </p:nvSpPr>
        <p:spPr bwMode="auto">
          <a:xfrm>
            <a:off x="1212850" y="3609975"/>
            <a:ext cx="912813" cy="1793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GB" altLang="pt-PT" smtClean="0"/>
              <a:t>Mozambique Desk</a:t>
            </a:r>
            <a:endParaRPr altLang="pt-PT" smtClean="0"/>
          </a:p>
        </p:txBody>
      </p:sp>
      <p:sp>
        <p:nvSpPr>
          <p:cNvPr id="25" name="Text Placeholder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4229101"/>
            <a:ext cx="1922463" cy="330200"/>
          </a:xfrm>
        </p:spPr>
        <p:txBody>
          <a:bodyPr/>
          <a:lstStyle/>
          <a:p>
            <a:pPr>
              <a:defRPr/>
            </a:pPr>
            <a:r>
              <a:rPr lang="en-US" noProof="1"/>
              <a:t>Recognitions</a:t>
            </a:r>
          </a:p>
        </p:txBody>
      </p:sp>
      <p:pic>
        <p:nvPicPr>
          <p:cNvPr id="26" name="Picture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" y="226871"/>
            <a:ext cx="2108597" cy="1308497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57" y="4890121"/>
            <a:ext cx="469948" cy="13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57" y="4548486"/>
            <a:ext cx="606205" cy="136227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35" y="4912807"/>
            <a:ext cx="574375" cy="11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28" y="4721115"/>
            <a:ext cx="523772" cy="3144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5" y="4519685"/>
            <a:ext cx="479261" cy="2877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935" y="4391015"/>
            <a:ext cx="466578" cy="30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breuAdvogados_2019">
  <a:themeElements>
    <a:clrScheme name="AbreuAdvogados_2019">
      <a:dk1>
        <a:srgbClr val="000000"/>
      </a:dk1>
      <a:lt1>
        <a:srgbClr val="FFFFFF"/>
      </a:lt1>
      <a:dk2>
        <a:srgbClr val="D73632"/>
      </a:dk2>
      <a:lt2>
        <a:srgbClr val="E7E6E6"/>
      </a:lt2>
      <a:accent1>
        <a:srgbClr val="FFE1AB"/>
      </a:accent1>
      <a:accent2>
        <a:srgbClr val="D6968A"/>
      </a:accent2>
      <a:accent3>
        <a:srgbClr val="95A3C8"/>
      </a:accent3>
      <a:accent4>
        <a:srgbClr val="A3C199"/>
      </a:accent4>
      <a:accent5>
        <a:srgbClr val="A1BAD3"/>
      </a:accent5>
      <a:accent6>
        <a:srgbClr val="DBDADB"/>
      </a:accent6>
      <a:hlink>
        <a:srgbClr val="0562C1"/>
      </a:hlink>
      <a:folHlink>
        <a:srgbClr val="9E2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breuAdvogados_2019" id="{BF5DB20C-DDC1-5F4E-8D6C-A9DC692FE891}" vid="{14D88A84-8961-7942-840D-3060C50A5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AbreuAdvogados_2019</Template>
  <TotalTime>1529</TotalTime>
  <Words>250</Words>
  <Application>Microsoft Office PowerPoint</Application>
  <PresentationFormat>On-screen Show (16:9)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1_AbreuAdvogados_2019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Ribeiro</dc:creator>
  <cp:lastModifiedBy>Vera Safrão</cp:lastModifiedBy>
  <cp:revision>288</cp:revision>
  <dcterms:created xsi:type="dcterms:W3CDTF">2019-05-29T19:29:13Z</dcterms:created>
  <dcterms:modified xsi:type="dcterms:W3CDTF">2021-03-29T08:22:24Z</dcterms:modified>
</cp:coreProperties>
</file>